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41"/>
  </p:notesMasterIdLst>
  <p:sldIdLst>
    <p:sldId id="256" r:id="rId2"/>
    <p:sldId id="294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95" r:id="rId11"/>
    <p:sldId id="278" r:id="rId12"/>
    <p:sldId id="265" r:id="rId13"/>
    <p:sldId id="266" r:id="rId14"/>
    <p:sldId id="284" r:id="rId15"/>
    <p:sldId id="281" r:id="rId16"/>
    <p:sldId id="298" r:id="rId17"/>
    <p:sldId id="268" r:id="rId18"/>
    <p:sldId id="299" r:id="rId19"/>
    <p:sldId id="269" r:id="rId20"/>
    <p:sldId id="276" r:id="rId21"/>
    <p:sldId id="291" r:id="rId22"/>
    <p:sldId id="286" r:id="rId23"/>
    <p:sldId id="292" r:id="rId24"/>
    <p:sldId id="272" r:id="rId25"/>
    <p:sldId id="282" r:id="rId26"/>
    <p:sldId id="289" r:id="rId27"/>
    <p:sldId id="271" r:id="rId28"/>
    <p:sldId id="277" r:id="rId29"/>
    <p:sldId id="280" r:id="rId30"/>
    <p:sldId id="297" r:id="rId31"/>
    <p:sldId id="296" r:id="rId32"/>
    <p:sldId id="293" r:id="rId33"/>
    <p:sldId id="273" r:id="rId34"/>
    <p:sldId id="290" r:id="rId35"/>
    <p:sldId id="274" r:id="rId36"/>
    <p:sldId id="279" r:id="rId37"/>
    <p:sldId id="283" r:id="rId38"/>
    <p:sldId id="301" r:id="rId39"/>
    <p:sldId id="300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6560"/>
    </p:cViewPr>
  </p:sorterViewPr>
  <p:notesViewPr>
    <p:cSldViewPr snapToGrid="0" snapToObjects="1">
      <p:cViewPr varScale="1">
        <p:scale>
          <a:sx n="62" d="100"/>
          <a:sy n="62" d="100"/>
        </p:scale>
        <p:origin x="-244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BAFEE-2E30-1A4A-B41A-DAF2E5584DE2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D1C90-B47F-4948-A43F-5BE6A221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50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D1C90-B47F-4948-A43F-5BE6A221D48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6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0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5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1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94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8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1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9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677CA9-1A4A-4A75-902D-9238208BDFC7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C853CB-1A3A-4304-BB01-E2BBDE65AA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765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crep.org" TargetMode="External"/><Relationship Id="rId2" Type="http://schemas.openxmlformats.org/officeDocument/2006/relationships/hyperlink" Target="http://www.apa.org/ed/accreditation/program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ppb.org" TargetMode="External"/><Relationship Id="rId2" Type="http://schemas.openxmlformats.org/officeDocument/2006/relationships/hyperlink" Target="http://www.apa.org/ed/accreditation/program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psychology.unt.edu/facul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lunteermatch.org" TargetMode="External"/><Relationship Id="rId2" Type="http://schemas.openxmlformats.org/officeDocument/2006/relationships/hyperlink" Target="http://www.dcfof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affairs.unt.edu/counseling-testing-services" TargetMode="External"/><Relationship Id="rId2" Type="http://schemas.openxmlformats.org/officeDocument/2006/relationships/hyperlink" Target="http://careercenter.unt.edu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affairs.unt.edu/career-center" TargetMode="External"/><Relationship Id="rId2" Type="http://schemas.openxmlformats.org/officeDocument/2006/relationships/hyperlink" Target="http://studentaffairs.unt.edu/counseling-testing-servic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sychology.unt.edu/undergraduate-program/advising" TargetMode="External"/><Relationship Id="rId4" Type="http://schemas.openxmlformats.org/officeDocument/2006/relationships/hyperlink" Target="http://learningcenter.unt.edu/EntranceAndCertificationExamPre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2236" y="2404534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Graduate School For Psychology Majors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UNDERGRADUATE Advisors</a:t>
            </a:r>
          </a:p>
          <a:p>
            <a:r>
              <a:rPr lang="en-US" dirty="0" smtClean="0"/>
              <a:t>Terrill Hall 330</a:t>
            </a:r>
          </a:p>
        </p:txBody>
      </p:sp>
    </p:spTree>
    <p:extLst>
      <p:ext uri="{BB962C8B-B14F-4D97-AF65-F5344CB8AC3E}">
        <p14:creationId xmlns:p14="http://schemas.microsoft.com/office/powerpoint/2010/main" val="89835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And Applying to PSYC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5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Types of Programs?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numCol="2">
            <a:normAutofit fontScale="47500" lnSpcReduction="20000"/>
          </a:bodyPr>
          <a:lstStyle/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Clinical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Counseling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Health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Experimental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Industrial/ Organizational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Developmental 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Behavioral Analysis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Child psychology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Social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Cognitive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Educational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Forensic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Marriage and Family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Learning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Neuropsychology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Neuroscience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Pediatric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4800" dirty="0"/>
              <a:t>School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endParaRPr lang="en-US" dirty="0"/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/>
              <a:t>Choose what interests you and what you would be happy working in possibly for the next 20+ years.</a:t>
            </a:r>
          </a:p>
          <a:p>
            <a:pPr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/>
              <a:t>Luckily, psychology areas overlap a lot, so if you are trained in one specialty, you can </a:t>
            </a:r>
            <a:r>
              <a:rPr lang="en-US" sz="2800" i="1" dirty="0"/>
              <a:t>sometimes</a:t>
            </a:r>
            <a:r>
              <a:rPr lang="en-US" sz="2800" dirty="0"/>
              <a:t> switch specialties later on with more education and experience in the new specialty.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811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63079"/>
            <a:ext cx="10616138" cy="472050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en-US" sz="3000" dirty="0"/>
              <a:t>For Ph.D. and </a:t>
            </a:r>
            <a:r>
              <a:rPr lang="en-US" sz="3000" dirty="0" err="1"/>
              <a:t>Psy.D</a:t>
            </a:r>
            <a:r>
              <a:rPr lang="en-US" sz="3000" dirty="0"/>
              <a:t>. programs apply to APA-accredited programs</a:t>
            </a:r>
          </a:p>
          <a:p>
            <a:pPr lvl="3">
              <a:buFont typeface="Wingdings" charset="2"/>
              <a:buChar char="§"/>
            </a:pPr>
            <a:r>
              <a:rPr lang="en-US" sz="3000" dirty="0">
                <a:hlinkClick r:id="rId2"/>
              </a:rPr>
              <a:t>http://www.apa.org/ed/accreditation/programs</a:t>
            </a:r>
            <a:r>
              <a:rPr lang="en-US" sz="3000" dirty="0"/>
              <a:t> </a:t>
            </a:r>
          </a:p>
          <a:p>
            <a:pPr lvl="3">
              <a:buFont typeface="Wingdings" charset="2"/>
              <a:buChar char="§"/>
            </a:pPr>
            <a:r>
              <a:rPr lang="en-US" sz="3000" dirty="0"/>
              <a:t>Apply to 10-15 programs</a:t>
            </a:r>
          </a:p>
          <a:p>
            <a:pPr>
              <a:buFont typeface="Wingdings" charset="2"/>
              <a:buChar char="§"/>
            </a:pPr>
            <a:r>
              <a:rPr lang="en-US" sz="3000" dirty="0"/>
              <a:t>For master’s programs</a:t>
            </a:r>
          </a:p>
          <a:p>
            <a:pPr lvl="3">
              <a:buFont typeface="Wingdings" charset="2"/>
              <a:buChar char="§"/>
            </a:pPr>
            <a:r>
              <a:rPr lang="en-US" sz="3000" dirty="0"/>
              <a:t>A bit more complicated because APA doesn’t accredit them</a:t>
            </a:r>
          </a:p>
          <a:p>
            <a:pPr lvl="3">
              <a:buFont typeface="Wingdings" charset="2"/>
              <a:buChar char="§"/>
            </a:pPr>
            <a:r>
              <a:rPr lang="en-US" sz="3000" dirty="0"/>
              <a:t>Look at APA-accredited doctoral programs and see if the department also offers a standalone masters degree (terminal masters)</a:t>
            </a:r>
          </a:p>
          <a:p>
            <a:pPr lvl="3">
              <a:buFont typeface="Wingdings" charset="2"/>
              <a:buChar char="§"/>
            </a:pPr>
            <a:r>
              <a:rPr lang="en-US" sz="3000" dirty="0"/>
              <a:t>CACREP accredits counseling programs, including masters program</a:t>
            </a:r>
          </a:p>
          <a:p>
            <a:pPr lvl="5">
              <a:buFont typeface="Wingdings" charset="2"/>
              <a:buChar char="§"/>
            </a:pPr>
            <a:r>
              <a:rPr lang="en-US" sz="3000" dirty="0">
                <a:hlinkClick r:id="rId3"/>
              </a:rPr>
              <a:t>http://www.cacrep.org</a:t>
            </a:r>
            <a:r>
              <a:rPr lang="en-US" sz="3000" dirty="0"/>
              <a:t> </a:t>
            </a:r>
          </a:p>
          <a:p>
            <a:pPr lvl="3">
              <a:buFont typeface="Wingdings" charset="2"/>
              <a:buChar char="§"/>
            </a:pPr>
            <a:r>
              <a:rPr lang="en-US" sz="3000" dirty="0"/>
              <a:t>Apply to 4-5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4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Find Out About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4190816" cy="4050155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en-US" sz="2800" dirty="0"/>
              <a:t>Program Websites</a:t>
            </a:r>
          </a:p>
          <a:p>
            <a:pPr>
              <a:buFont typeface="Wingdings" charset="2"/>
              <a:buChar char="§"/>
            </a:pPr>
            <a:r>
              <a:rPr lang="en-US" sz="2800" i="1" dirty="0"/>
              <a:t>APA’s Graduate Study in Psychology</a:t>
            </a:r>
          </a:p>
          <a:p>
            <a:pPr>
              <a:buFont typeface="Wingdings" charset="2"/>
              <a:buChar char="§"/>
            </a:pPr>
            <a:r>
              <a:rPr lang="en-US" sz="2800" i="1" dirty="0"/>
              <a:t>Insiders’ Guide to Graduate Programs in Clinical or Counseling Psychology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Connect with faculty and students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8462" t="9846" r="16923" b="7589"/>
          <a:stretch/>
        </p:blipFill>
        <p:spPr>
          <a:xfrm>
            <a:off x="8444512" y="1934106"/>
            <a:ext cx="2245403" cy="28691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603" y="1925247"/>
            <a:ext cx="2191601" cy="289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5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on Accreditation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4703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Accreditation provides public notification that an institution or program meets standards of quality set forth by an accrediting agency.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</a:rPr>
              <a:t>Doctoral </a:t>
            </a:r>
            <a:r>
              <a:rPr lang="en-US" sz="2400" dirty="0">
                <a:latin typeface="Calibri"/>
                <a:cs typeface="Calibri"/>
              </a:rPr>
              <a:t>graduate programs in</a:t>
            </a:r>
            <a:r>
              <a:rPr lang="en-US" sz="2400" dirty="0" smtClean="0">
                <a:latin typeface="Calibri"/>
                <a:cs typeface="Calibri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  <a:hlinkClick r:id="rId2"/>
              </a:rPr>
              <a:t>http://www.apa.org/ed/accreditation/programs/</a:t>
            </a:r>
            <a:r>
              <a:rPr lang="en-US" sz="2400" dirty="0">
                <a:latin typeface="Calibri"/>
                <a:cs typeface="Calibri"/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Clinical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</a:rPr>
              <a:t>Counseling</a:t>
            </a:r>
            <a:endParaRPr lang="en-US" sz="24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School </a:t>
            </a:r>
            <a:r>
              <a:rPr lang="en-US" sz="2400" dirty="0" smtClean="0">
                <a:latin typeface="Calibri"/>
                <a:cs typeface="Calibri"/>
              </a:rPr>
              <a:t>psychology </a:t>
            </a:r>
            <a:r>
              <a:rPr lang="en-US" sz="2400" dirty="0">
                <a:latin typeface="Calibri"/>
                <a:cs typeface="Calibri"/>
              </a:rPr>
              <a:t>and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>
                <a:latin typeface="Calibri"/>
                <a:cs typeface="Calibri"/>
              </a:rPr>
              <a:t>Other developed practice areas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</a:rPr>
              <a:t>Internship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</a:rPr>
              <a:t>Licensure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  <a:hlinkClick r:id="rId3"/>
              </a:rPr>
              <a:t>www.asppb.org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400" dirty="0" smtClean="0">
                <a:latin typeface="Calibri"/>
                <a:cs typeface="Calibri"/>
              </a:rPr>
              <a:t>Some agencies only hire folks from APA-accredited programs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83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a Mentor/Advisor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Pick a mentor/advisor from each school you are applying </a:t>
            </a:r>
            <a:r>
              <a:rPr lang="en-US" sz="2800" dirty="0" smtClean="0">
                <a:latin typeface="Calibri"/>
                <a:cs typeface="Calibri"/>
              </a:rPr>
              <a:t>to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and read </a:t>
            </a:r>
            <a:r>
              <a:rPr lang="en-US" sz="2800" dirty="0">
                <a:latin typeface="Calibri"/>
                <a:cs typeface="Calibri"/>
              </a:rPr>
              <a:t>their </a:t>
            </a:r>
            <a:r>
              <a:rPr lang="en-US" sz="2800" dirty="0" smtClean="0">
                <a:latin typeface="Calibri"/>
                <a:cs typeface="Calibri"/>
              </a:rPr>
              <a:t>publications</a:t>
            </a:r>
            <a:endParaRPr lang="en-US" sz="28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Familiarize </a:t>
            </a:r>
            <a:r>
              <a:rPr lang="en-US" sz="2800" dirty="0">
                <a:latin typeface="Calibri"/>
                <a:cs typeface="Calibri"/>
              </a:rPr>
              <a:t>yourself with what </a:t>
            </a:r>
            <a:r>
              <a:rPr lang="en-US" sz="2800" dirty="0" smtClean="0">
                <a:latin typeface="Calibri"/>
                <a:cs typeface="Calibri"/>
              </a:rPr>
              <a:t>professor does</a:t>
            </a:r>
            <a:endParaRPr lang="en-US" sz="28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S</a:t>
            </a:r>
            <a:r>
              <a:rPr lang="en-US" sz="2800" dirty="0" smtClean="0">
                <a:latin typeface="Calibri"/>
                <a:cs typeface="Calibri"/>
              </a:rPr>
              <a:t>end an email: their </a:t>
            </a:r>
            <a:r>
              <a:rPr lang="en-US" sz="2800" dirty="0">
                <a:latin typeface="Calibri"/>
                <a:cs typeface="Calibri"/>
              </a:rPr>
              <a:t>work is interesting, </a:t>
            </a:r>
            <a:r>
              <a:rPr lang="en-US" sz="2800" dirty="0" smtClean="0">
                <a:latin typeface="Calibri"/>
                <a:cs typeface="Calibri"/>
              </a:rPr>
              <a:t>and curious whether taking new </a:t>
            </a:r>
            <a:r>
              <a:rPr lang="en-US" sz="2800" dirty="0">
                <a:latin typeface="Calibri"/>
                <a:cs typeface="Calibri"/>
              </a:rPr>
              <a:t>students 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Play </a:t>
            </a:r>
            <a:r>
              <a:rPr lang="en-US" sz="2800" dirty="0">
                <a:latin typeface="Calibri"/>
                <a:cs typeface="Calibri"/>
              </a:rPr>
              <a:t>it by </a:t>
            </a:r>
            <a:r>
              <a:rPr lang="en-US" sz="2800" dirty="0" smtClean="0">
                <a:latin typeface="Calibri"/>
                <a:cs typeface="Calibri"/>
              </a:rPr>
              <a:t>ear</a:t>
            </a:r>
          </a:p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Mentor/Advisor relationship very important for Ph.D. and </a:t>
            </a:r>
            <a:r>
              <a:rPr lang="en-US" sz="2800" dirty="0" err="1" smtClean="0">
                <a:latin typeface="Calibri"/>
                <a:cs typeface="Calibri"/>
              </a:rPr>
              <a:t>Psy.D</a:t>
            </a:r>
            <a:r>
              <a:rPr lang="en-US" sz="2800" dirty="0" smtClean="0">
                <a:latin typeface="Calibri"/>
                <a:cs typeface="Calibri"/>
              </a:rPr>
              <a:t>.</a:t>
            </a:r>
            <a:endParaRPr lang="en-US" sz="28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endParaRPr lang="en-US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endParaRPr lang="en-US" dirty="0">
              <a:latin typeface="Calibri"/>
              <a:cs typeface="Calibri"/>
            </a:endParaRPr>
          </a:p>
          <a:p>
            <a:pPr>
              <a:buFont typeface="Wingdings" charset="2"/>
              <a:buChar char="§"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696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to Emphasize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Research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Clinical Experience/Involvement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GPA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Cost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873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84536"/>
            <a:ext cx="10058400" cy="461271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/>
              <a:t>If interested in </a:t>
            </a:r>
            <a:r>
              <a:rPr lang="en-US" sz="2700" dirty="0" smtClean="0"/>
              <a:t>graduate </a:t>
            </a:r>
            <a:r>
              <a:rPr lang="en-US" sz="2700" dirty="0"/>
              <a:t>school, </a:t>
            </a:r>
            <a:r>
              <a:rPr lang="en-US" sz="2700" dirty="0" smtClean="0"/>
              <a:t>become </a:t>
            </a:r>
            <a:r>
              <a:rPr lang="en-US" sz="2700" dirty="0"/>
              <a:t>involved in research </a:t>
            </a:r>
            <a:r>
              <a:rPr lang="en-US" sz="2700" dirty="0" smtClean="0"/>
              <a:t>early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Complete </a:t>
            </a:r>
            <a:r>
              <a:rPr lang="en-US" sz="2700" dirty="0"/>
              <a:t>Quantitative and Experimental </a:t>
            </a:r>
            <a:r>
              <a:rPr lang="en-US" sz="2700" dirty="0" smtClean="0"/>
              <a:t>Methods ASAP</a:t>
            </a:r>
            <a:endParaRPr lang="en-US" sz="27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Become involved in UNT PSYC Research Labs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More competitive with a higher </a:t>
            </a:r>
            <a:r>
              <a:rPr lang="en-US" sz="2700" dirty="0"/>
              <a:t>GPA or previous </a:t>
            </a:r>
            <a:r>
              <a:rPr lang="en-US" sz="2700" dirty="0" smtClean="0"/>
              <a:t>experience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Can </a:t>
            </a:r>
            <a:r>
              <a:rPr lang="en-US" sz="2700" dirty="0"/>
              <a:t>formally apply during beginning of semester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Or </a:t>
            </a:r>
            <a:r>
              <a:rPr lang="en-US" sz="2700" dirty="0"/>
              <a:t>express interest to faculty member in </a:t>
            </a:r>
            <a:r>
              <a:rPr lang="en-US" sz="2700" dirty="0" smtClean="0"/>
              <a:t>their research lab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Learn about research labs  and faculty research on PSYC </a:t>
            </a:r>
            <a:r>
              <a:rPr lang="en-US" sz="2700" dirty="0" err="1" smtClean="0"/>
              <a:t>Dept</a:t>
            </a:r>
            <a:r>
              <a:rPr lang="en-US" sz="2700" dirty="0" smtClean="0"/>
              <a:t> website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>
                <a:hlinkClick r:id="rId2"/>
              </a:rPr>
              <a:t>https://psychology.unt.edu/</a:t>
            </a:r>
            <a:r>
              <a:rPr lang="en-US" sz="2700" dirty="0" smtClean="0">
                <a:hlinkClick r:id="rId2"/>
              </a:rPr>
              <a:t>faculty</a:t>
            </a:r>
            <a:r>
              <a:rPr lang="en-US" sz="2700" dirty="0" smtClean="0"/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700" dirty="0" smtClean="0"/>
              <a:t>Different </a:t>
            </a:r>
            <a:r>
              <a:rPr lang="en-US" sz="2700" dirty="0"/>
              <a:t>faculty members have different requirements and expectations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58295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Join research team</a:t>
            </a: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Procedures</a:t>
            </a: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Special Problems Form on Advising Website</a:t>
            </a:r>
          </a:p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Work hard in lab</a:t>
            </a: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Professor will likely write a letter of recommendation</a:t>
            </a:r>
          </a:p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Try to present poster at conference such as APA or APA</a:t>
            </a:r>
            <a:endParaRPr lang="en-US" sz="2800" dirty="0">
              <a:latin typeface="Calibri" charset="0"/>
            </a:endParaRP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even if not first author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139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Experience,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270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Some applied programs </a:t>
            </a:r>
            <a:r>
              <a:rPr lang="en-US" sz="2800" dirty="0" smtClean="0"/>
              <a:t>like some practical experience</a:t>
            </a: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Demonstrates interest and commitment to clinical role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Can volunteer or have a part-</a:t>
            </a:r>
            <a:r>
              <a:rPr lang="en-US" sz="2800" dirty="0" smtClean="0"/>
              <a:t>time</a:t>
            </a:r>
            <a:r>
              <a:rPr lang="en-US" sz="2800" dirty="0"/>
              <a:t> </a:t>
            </a:r>
            <a:r>
              <a:rPr lang="en-US" sz="2800" dirty="0" smtClean="0"/>
              <a:t>job </a:t>
            </a:r>
            <a:r>
              <a:rPr lang="en-US" sz="2800" dirty="0"/>
              <a:t>in a counseling-type role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Volunteer opportunities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Friends of the Family (</a:t>
            </a:r>
            <a:r>
              <a:rPr lang="en-US" sz="2800" dirty="0">
                <a:hlinkClick r:id="rId2"/>
              </a:rPr>
              <a:t>www.dcfof.org</a:t>
            </a:r>
            <a:r>
              <a:rPr lang="en-US" sz="2800" dirty="0"/>
              <a:t>) 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UNT Volunteer Center </a:t>
            </a:r>
            <a:r>
              <a:rPr lang="en-US" sz="2800" dirty="0" smtClean="0"/>
              <a:t>(940</a:t>
            </a:r>
            <a:r>
              <a:rPr lang="en-US" sz="2800" dirty="0"/>
              <a:t>-565-</a:t>
            </a:r>
            <a:r>
              <a:rPr lang="en-US" sz="2800" dirty="0" smtClean="0"/>
              <a:t>3021)</a:t>
            </a:r>
            <a:endParaRPr lang="en-US" sz="2800" dirty="0"/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Volunteer Match (</a:t>
            </a:r>
            <a:r>
              <a:rPr lang="en-US" sz="2800" dirty="0">
                <a:hlinkClick r:id="rId3"/>
              </a:rPr>
              <a:t>www.volunteermatch.org</a:t>
            </a:r>
            <a:r>
              <a:rPr lang="en-US" sz="2800" dirty="0"/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Involvement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Psi Chi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/>
              <a:t>Leadership opportunities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50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Want To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Do </a:t>
            </a:r>
            <a:r>
              <a:rPr lang="en-US" sz="2800" dirty="0"/>
              <a:t>I </a:t>
            </a:r>
            <a:r>
              <a:rPr lang="en-US" sz="2800" dirty="0" smtClean="0"/>
              <a:t>Need </a:t>
            </a:r>
            <a:r>
              <a:rPr lang="en-US" sz="2800" dirty="0"/>
              <a:t>a </a:t>
            </a:r>
            <a:r>
              <a:rPr lang="en-US" sz="2800" dirty="0" smtClean="0"/>
              <a:t>Graduate Degree?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Degree </a:t>
            </a:r>
            <a:r>
              <a:rPr lang="en-US" sz="2800" dirty="0"/>
              <a:t>versus L</a:t>
            </a:r>
            <a:r>
              <a:rPr lang="en-US" sz="2800" dirty="0" smtClean="0"/>
              <a:t>icense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Types </a:t>
            </a:r>
            <a:r>
              <a:rPr lang="en-US" sz="2800" dirty="0"/>
              <a:t>of D</a:t>
            </a:r>
            <a:r>
              <a:rPr lang="en-US" sz="2800" dirty="0" smtClean="0"/>
              <a:t>egrees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Research </a:t>
            </a:r>
            <a:r>
              <a:rPr lang="en-US" sz="2800" dirty="0"/>
              <a:t>versus P</a:t>
            </a:r>
            <a:r>
              <a:rPr lang="en-US" sz="2800" dirty="0" smtClean="0"/>
              <a:t>ractice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Types </a:t>
            </a:r>
            <a:r>
              <a:rPr lang="en-US" sz="2800" dirty="0"/>
              <a:t>of P</a:t>
            </a:r>
            <a:r>
              <a:rPr lang="en-US" sz="2800" dirty="0" smtClean="0"/>
              <a:t>rograms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Accreditation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7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Volunteer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5100" dirty="0">
                <a:latin typeface="Calibri"/>
                <a:cs typeface="Calibri"/>
              </a:rPr>
              <a:t>Suicide and Crisis Center of Dallas </a:t>
            </a:r>
            <a:endParaRPr lang="en-US" sz="5100" dirty="0" smtClean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4900" dirty="0" smtClean="0">
                <a:latin typeface="Calibri"/>
                <a:cs typeface="Calibri"/>
              </a:rPr>
              <a:t>214.824.7020</a:t>
            </a:r>
            <a:endParaRPr lang="en-US" sz="49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5100" dirty="0">
                <a:latin typeface="Calibri"/>
                <a:cs typeface="Calibri"/>
              </a:rPr>
              <a:t>Denton County MHMR </a:t>
            </a:r>
            <a:endParaRPr lang="en-US" sz="5100" dirty="0" smtClean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4900" dirty="0" smtClean="0">
                <a:latin typeface="Calibri"/>
                <a:cs typeface="Calibri"/>
              </a:rPr>
              <a:t>940.565.5282</a:t>
            </a:r>
            <a:endParaRPr lang="en-US" sz="49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5100" dirty="0" smtClean="0">
                <a:latin typeface="Calibri"/>
                <a:cs typeface="Calibri"/>
              </a:rPr>
              <a:t>University </a:t>
            </a:r>
            <a:r>
              <a:rPr lang="en-US" sz="5100" dirty="0">
                <a:latin typeface="Calibri"/>
                <a:cs typeface="Calibri"/>
              </a:rPr>
              <a:t>Behavioral Health </a:t>
            </a:r>
            <a:endParaRPr lang="en-US" sz="5100" dirty="0" smtClean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4900" dirty="0" smtClean="0">
                <a:latin typeface="Calibri"/>
                <a:cs typeface="Calibri"/>
              </a:rPr>
              <a:t>940.320.8100</a:t>
            </a:r>
            <a:endParaRPr lang="en-US" sz="49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5100" dirty="0">
                <a:latin typeface="Calibri"/>
                <a:cs typeface="Calibri"/>
              </a:rPr>
              <a:t>Irving Family Advocacy Center </a:t>
            </a:r>
            <a:endParaRPr lang="en-US" sz="5100" dirty="0" smtClean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4900" dirty="0" smtClean="0">
                <a:latin typeface="Calibri"/>
                <a:cs typeface="Calibri"/>
              </a:rPr>
              <a:t>972.721.6555</a:t>
            </a:r>
            <a:endParaRPr lang="en-US" sz="49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5100" dirty="0">
                <a:latin typeface="Calibri"/>
                <a:cs typeface="Calibri"/>
              </a:rPr>
              <a:t>The Nelson Children</a:t>
            </a:r>
            <a:r>
              <a:rPr lang="ja-JP" altLang="en-US" sz="5100" dirty="0">
                <a:latin typeface="Calibri"/>
                <a:cs typeface="Calibri"/>
              </a:rPr>
              <a:t>’</a:t>
            </a:r>
            <a:r>
              <a:rPr lang="en-US" sz="5100" dirty="0">
                <a:latin typeface="Calibri"/>
                <a:cs typeface="Calibri"/>
              </a:rPr>
              <a:t>s Center </a:t>
            </a:r>
            <a:endParaRPr lang="en-US" sz="5100" dirty="0" smtClean="0">
              <a:latin typeface="Calibri"/>
              <a:cs typeface="Calibri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4900" dirty="0" smtClean="0">
                <a:latin typeface="Calibri"/>
                <a:cs typeface="Calibri"/>
              </a:rPr>
              <a:t>940.484.8232</a:t>
            </a:r>
            <a:endParaRPr lang="en-US" sz="49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endParaRPr lang="en-US" sz="1400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3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 sz="2800" dirty="0"/>
              <a:t>H</a:t>
            </a:r>
            <a:r>
              <a:rPr lang="en-US" sz="2800" dirty="0" smtClean="0"/>
              <a:t>igher </a:t>
            </a:r>
            <a:r>
              <a:rPr lang="en-US" sz="2800" dirty="0"/>
              <a:t>GPA is always better</a:t>
            </a:r>
          </a:p>
          <a:p>
            <a:pPr lvl="3">
              <a:buFont typeface="Wingdings" charset="2"/>
              <a:buChar char="§"/>
            </a:pPr>
            <a:r>
              <a:rPr lang="en-US" sz="2800" dirty="0" smtClean="0"/>
              <a:t>Especially in PSYC coursework</a:t>
            </a:r>
            <a:endParaRPr lang="en-US" sz="2800" dirty="0"/>
          </a:p>
          <a:p>
            <a:pPr>
              <a:buFont typeface="Wingdings" charset="2"/>
              <a:buChar char="§"/>
            </a:pPr>
            <a:r>
              <a:rPr lang="en-US" sz="2800" dirty="0"/>
              <a:t>Programs vary in their competitiveness and their GPA requirements</a:t>
            </a:r>
          </a:p>
          <a:p>
            <a:pPr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All else being equal:</a:t>
            </a:r>
          </a:p>
          <a:p>
            <a:pPr lvl="2"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3.5+ competitive for Ph.D. programs</a:t>
            </a:r>
          </a:p>
          <a:p>
            <a:pPr lvl="2"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3.4+ some </a:t>
            </a:r>
            <a:r>
              <a:rPr lang="en-US" sz="2800" dirty="0" err="1">
                <a:latin typeface="Calibri"/>
                <a:cs typeface="Calibri"/>
              </a:rPr>
              <a:t>Psy.D</a:t>
            </a:r>
            <a:r>
              <a:rPr lang="en-US" sz="2800" dirty="0">
                <a:latin typeface="Calibri"/>
                <a:cs typeface="Calibri"/>
              </a:rPr>
              <a:t>. or even Ph.D. programs</a:t>
            </a:r>
          </a:p>
          <a:p>
            <a:pPr lvl="2"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3.0+ some masters or even </a:t>
            </a:r>
            <a:r>
              <a:rPr lang="en-US" sz="2800" dirty="0" err="1">
                <a:latin typeface="Calibri"/>
                <a:cs typeface="Calibri"/>
              </a:rPr>
              <a:t>Psy.D</a:t>
            </a:r>
            <a:r>
              <a:rPr lang="en-US" sz="2800" dirty="0">
                <a:latin typeface="Calibri"/>
                <a:cs typeface="Calibri"/>
              </a:rPr>
              <a:t>. programs</a:t>
            </a:r>
          </a:p>
          <a:p>
            <a:pPr lvl="2"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2.8+ some masters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1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Graduate school is </a:t>
            </a:r>
            <a:r>
              <a:rPr lang="en-US" sz="2800" b="1" dirty="0">
                <a:latin typeface="Calibri" charset="0"/>
              </a:rPr>
              <a:t>very</a:t>
            </a:r>
            <a:r>
              <a:rPr lang="en-US" sz="2800" dirty="0">
                <a:latin typeface="Calibri" charset="0"/>
              </a:rPr>
              <a:t> expensive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In general, masters students don’t get much financial </a:t>
            </a:r>
            <a:r>
              <a:rPr lang="en-US" sz="2800" dirty="0" smtClean="0">
                <a:latin typeface="Calibri" charset="0"/>
              </a:rPr>
              <a:t>assistance</a:t>
            </a:r>
            <a:endParaRPr lang="en-US" sz="2800" dirty="0">
              <a:latin typeface="Calibri" charset="0"/>
            </a:endParaRPr>
          </a:p>
          <a:p>
            <a:pPr marL="525780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Sometimes allowed to teach, research or do office work for </a:t>
            </a:r>
            <a:r>
              <a:rPr lang="en-US" sz="2800" dirty="0" smtClean="0">
                <a:latin typeface="Calibri" charset="0"/>
              </a:rPr>
              <a:t>pay </a:t>
            </a:r>
            <a:endParaRPr lang="en-US" sz="2800" dirty="0">
              <a:latin typeface="Calibri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 err="1">
                <a:latin typeface="Calibri" charset="0"/>
              </a:rPr>
              <a:t>PsyD</a:t>
            </a:r>
            <a:r>
              <a:rPr lang="en-US" sz="2800" dirty="0">
                <a:latin typeface="Calibri" charset="0"/>
              </a:rPr>
              <a:t> students don't usually get much assistance </a:t>
            </a:r>
            <a:r>
              <a:rPr lang="en-US" sz="2800" dirty="0" smtClean="0">
                <a:latin typeface="Calibri" charset="0"/>
              </a:rPr>
              <a:t>either</a:t>
            </a:r>
            <a:endParaRPr lang="en-US" sz="2800" dirty="0">
              <a:latin typeface="Calibri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PhD </a:t>
            </a:r>
            <a:r>
              <a:rPr lang="en-US" sz="2800" dirty="0">
                <a:latin typeface="Calibri" charset="0"/>
              </a:rPr>
              <a:t>students usually get tuition waivers and part-time jobs as research </a:t>
            </a:r>
            <a:r>
              <a:rPr lang="en-US" sz="2800" dirty="0" smtClean="0">
                <a:latin typeface="Calibri" charset="0"/>
              </a:rPr>
              <a:t>assistants</a:t>
            </a:r>
            <a:r>
              <a:rPr lang="en-US" sz="2800" dirty="0">
                <a:latin typeface="Calibri" charset="0"/>
              </a:rPr>
              <a:t> </a:t>
            </a:r>
            <a:r>
              <a:rPr lang="en-US" sz="2800" dirty="0" smtClean="0">
                <a:latin typeface="Calibri" charset="0"/>
              </a:rPr>
              <a:t>or teaching courses</a:t>
            </a:r>
            <a:endParaRPr lang="en-US" sz="2800" dirty="0">
              <a:latin typeface="Calibri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Keep </a:t>
            </a:r>
            <a:r>
              <a:rPr lang="en-US" sz="2800" dirty="0">
                <a:latin typeface="Calibri" charset="0"/>
              </a:rPr>
              <a:t>in mind the </a:t>
            </a:r>
            <a:r>
              <a:rPr lang="en-US" sz="2800" u="sng" dirty="0">
                <a:latin typeface="Calibri" charset="0"/>
              </a:rPr>
              <a:t>cost of living </a:t>
            </a:r>
            <a:r>
              <a:rPr lang="en-US" sz="2800" dirty="0">
                <a:latin typeface="Calibri" charset="0"/>
              </a:rPr>
              <a:t>in </a:t>
            </a:r>
            <a:r>
              <a:rPr lang="en-US" sz="2800" dirty="0" smtClean="0">
                <a:latin typeface="Calibri" charset="0"/>
              </a:rPr>
              <a:t>your program</a:t>
            </a:r>
          </a:p>
          <a:p>
            <a:pPr marL="525780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UNT in Denton versus Columbia University in New York City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400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School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 sz="2800" dirty="0"/>
              <a:t>Curriculum Vitae (CV)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Transcripts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Miscellaneous forms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Personal Statement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GRE scores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Letters of Recommendation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25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Vitae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5176608" cy="1535455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Academic Resume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Career Center Help</a:t>
            </a:r>
          </a:p>
          <a:p>
            <a:pPr>
              <a:buFont typeface="Wingdings" charset="2"/>
              <a:buChar char="§"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9869" y="409400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CV Example.tif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866" y="1834455"/>
            <a:ext cx="4942599" cy="443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30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2514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Plan on spending </a:t>
            </a:r>
            <a:r>
              <a:rPr lang="en-US" sz="2800" u="sng" dirty="0">
                <a:latin typeface="Calibri" charset="0"/>
              </a:rPr>
              <a:t>a </a:t>
            </a:r>
            <a:r>
              <a:rPr lang="en-US" sz="2800" b="1" u="sng" dirty="0">
                <a:latin typeface="Calibri" charset="0"/>
              </a:rPr>
              <a:t>lot</a:t>
            </a:r>
            <a:r>
              <a:rPr lang="en-US" sz="2800" u="sng" dirty="0">
                <a:latin typeface="Calibri" charset="0"/>
              </a:rPr>
              <a:t> of time</a:t>
            </a:r>
            <a:r>
              <a:rPr lang="en-US" sz="2800" dirty="0">
                <a:latin typeface="Calibri" charset="0"/>
              </a:rPr>
              <a:t> on this </a:t>
            </a:r>
            <a:r>
              <a:rPr lang="en-US" sz="2800" dirty="0" smtClean="0">
                <a:latin typeface="Calibri" charset="0"/>
              </a:rPr>
              <a:t>essay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2600" dirty="0">
                <a:latin typeface="Calibri" charset="0"/>
              </a:rPr>
              <a:t>M</a:t>
            </a:r>
            <a:r>
              <a:rPr lang="en-US" sz="2600" dirty="0" smtClean="0">
                <a:latin typeface="Calibri" charset="0"/>
              </a:rPr>
              <a:t>ost </a:t>
            </a:r>
            <a:r>
              <a:rPr lang="en-US" sz="2600" dirty="0">
                <a:latin typeface="Calibri" charset="0"/>
              </a:rPr>
              <a:t>difficult 1-2 page essay </a:t>
            </a:r>
            <a:r>
              <a:rPr lang="en-US" sz="2600" dirty="0" smtClean="0">
                <a:latin typeface="Calibri" charset="0"/>
              </a:rPr>
              <a:t>you’ll write </a:t>
            </a:r>
            <a:endParaRPr lang="en-US" sz="2600" dirty="0">
              <a:latin typeface="Calibri" charset="0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Stand out</a:t>
            </a:r>
            <a:r>
              <a:rPr lang="en-US" sz="2800" dirty="0">
                <a:latin typeface="Calibri" charset="0"/>
              </a:rPr>
              <a:t>, but </a:t>
            </a:r>
            <a:r>
              <a:rPr lang="en-US" sz="2800" dirty="0" smtClean="0">
                <a:latin typeface="Calibri" charset="0"/>
              </a:rPr>
              <a:t>not overly personal</a:t>
            </a:r>
            <a:r>
              <a:rPr lang="en-US" sz="2800" dirty="0">
                <a:latin typeface="Calibri" charset="0"/>
              </a:rPr>
              <a:t> </a:t>
            </a:r>
            <a:r>
              <a:rPr lang="en-US" sz="2800" dirty="0" smtClean="0">
                <a:latin typeface="Calibri" charset="0"/>
              </a:rPr>
              <a:t>or long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Control your message</a:t>
            </a:r>
            <a:endParaRPr lang="en-US" sz="2800" dirty="0">
              <a:latin typeface="Calibri" charset="0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u="sng" dirty="0">
                <a:latin typeface="Calibri" charset="0"/>
              </a:rPr>
              <a:t>Never</a:t>
            </a:r>
            <a:r>
              <a:rPr lang="en-US" sz="2800" dirty="0">
                <a:latin typeface="Calibri" charset="0"/>
              </a:rPr>
              <a:t> say </a:t>
            </a:r>
            <a:r>
              <a:rPr lang="ja-JP" altLang="en-US" sz="2800" dirty="0">
                <a:latin typeface="Calibri" charset="0"/>
              </a:rPr>
              <a:t>“</a:t>
            </a:r>
            <a:r>
              <a:rPr lang="en-US" sz="2800" dirty="0">
                <a:latin typeface="Calibri" charset="0"/>
              </a:rPr>
              <a:t>I want to get into </a:t>
            </a:r>
            <a:r>
              <a:rPr lang="en-US" sz="2800" dirty="0" smtClean="0">
                <a:latin typeface="Calibri" charset="0"/>
              </a:rPr>
              <a:t>psychology because </a:t>
            </a:r>
            <a:r>
              <a:rPr lang="en-US" sz="2800" dirty="0">
                <a:latin typeface="Calibri" charset="0"/>
              </a:rPr>
              <a:t>I like to help people</a:t>
            </a:r>
            <a:r>
              <a:rPr lang="ja-JP" altLang="en-US" sz="2800" dirty="0">
                <a:latin typeface="Calibri" charset="0"/>
              </a:rPr>
              <a:t>”</a:t>
            </a:r>
            <a:endParaRPr lang="en-US" sz="2800" dirty="0">
              <a:latin typeface="Calibri" charset="0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Let others </a:t>
            </a:r>
            <a:r>
              <a:rPr lang="en-US" sz="2800" dirty="0" smtClean="0">
                <a:latin typeface="Calibri" charset="0"/>
              </a:rPr>
              <a:t>look it over (graduate </a:t>
            </a:r>
            <a:r>
              <a:rPr lang="en-US" sz="2800" dirty="0">
                <a:latin typeface="Calibri" charset="0"/>
              </a:rPr>
              <a:t>students, professors, </a:t>
            </a:r>
            <a:r>
              <a:rPr lang="en-US" sz="2800" dirty="0" smtClean="0">
                <a:latin typeface="Calibri" charset="0"/>
              </a:rPr>
              <a:t>friends</a:t>
            </a:r>
            <a:r>
              <a:rPr lang="en-US" sz="2800" dirty="0">
                <a:latin typeface="Calibri" charset="0"/>
              </a:rPr>
              <a:t>)</a:t>
            </a:r>
            <a:r>
              <a:rPr lang="en-US" sz="2800" dirty="0" smtClean="0">
                <a:latin typeface="Calibri" charset="0"/>
              </a:rPr>
              <a:t>.</a:t>
            </a:r>
            <a:endParaRPr lang="en-US" sz="2800" dirty="0">
              <a:latin typeface="Calibri" charset="0"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Make it at least somewhat personal to each school.  You can have a generic outline, </a:t>
            </a:r>
            <a:r>
              <a:rPr lang="en-US" sz="2800" dirty="0" smtClean="0">
                <a:latin typeface="Calibri" charset="0"/>
              </a:rPr>
              <a:t>but </a:t>
            </a:r>
            <a:r>
              <a:rPr lang="en-US" sz="2800" u="sng" dirty="0">
                <a:latin typeface="Calibri" charset="0"/>
              </a:rPr>
              <a:t>make it individual to every school</a:t>
            </a:r>
            <a:r>
              <a:rPr lang="en-US" sz="2800" dirty="0">
                <a:latin typeface="Calibri" charset="0"/>
              </a:rPr>
              <a:t>.</a:t>
            </a:r>
          </a:p>
          <a:p>
            <a:pPr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019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Personal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0325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en-US" sz="2800" dirty="0">
                <a:latin typeface="Calibri"/>
                <a:cs typeface="Calibri"/>
              </a:rPr>
              <a:t>What got me interested (psychology and specific area)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dirty="0">
                <a:latin typeface="Calibri"/>
                <a:cs typeface="Calibri"/>
              </a:rPr>
              <a:t>Opening: Original but not ridiculous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b="1" i="1" u="sng" dirty="0">
                <a:latin typeface="Calibri"/>
                <a:cs typeface="Calibri"/>
              </a:rPr>
              <a:t>Discussing own issues almost never advised!</a:t>
            </a:r>
          </a:p>
          <a:p>
            <a:pPr marL="609600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en-US" sz="2800" dirty="0">
                <a:latin typeface="Calibri"/>
                <a:cs typeface="Calibri"/>
              </a:rPr>
              <a:t>What I’ve done so far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dirty="0">
                <a:latin typeface="Calibri"/>
                <a:cs typeface="Calibri"/>
              </a:rPr>
              <a:t>Not CV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dirty="0">
                <a:latin typeface="Calibri"/>
                <a:cs typeface="Calibri"/>
              </a:rPr>
              <a:t>Research (Ph.D.)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dirty="0">
                <a:latin typeface="Calibri"/>
                <a:cs typeface="Calibri"/>
              </a:rPr>
              <a:t>Possibly comment on GPA or GRE</a:t>
            </a:r>
          </a:p>
          <a:p>
            <a:pPr marL="609600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en-US" sz="2800" dirty="0">
                <a:latin typeface="Calibri"/>
                <a:cs typeface="Calibri"/>
              </a:rPr>
              <a:t>What I’d like to do in the future</a:t>
            </a:r>
          </a:p>
          <a:p>
            <a:pPr marL="990600" lvl="1" indent="-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sz="2800" dirty="0">
                <a:latin typeface="Calibri"/>
                <a:cs typeface="Calibri"/>
              </a:rPr>
              <a:t>Confident but not egotistical</a:t>
            </a:r>
          </a:p>
          <a:p>
            <a:pPr marL="609600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en-US" sz="2800" dirty="0">
                <a:latin typeface="Calibri"/>
                <a:cs typeface="Calibri"/>
              </a:rPr>
              <a:t>Fit: Program and mentor/advisor (Ph.D.)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47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GRE: Graduate Record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692738"/>
            <a:ext cx="10058400" cy="45204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Most graduate programs in psychology and related fields will require you to take the GRE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Similar to the SAT</a:t>
            </a:r>
          </a:p>
          <a:p>
            <a:pPr lvl="3"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Verbal</a:t>
            </a:r>
          </a:p>
          <a:p>
            <a:pPr lvl="3"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Math</a:t>
            </a:r>
          </a:p>
          <a:p>
            <a:pPr lvl="3"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/>
              <a:t>Essay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/>
              <a:t>But computer adaptive test and $</a:t>
            </a:r>
            <a:r>
              <a:rPr lang="en-US" sz="2600" dirty="0"/>
              <a:t>$$</a:t>
            </a:r>
          </a:p>
          <a:p>
            <a:pPr lvl="4"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$230 to take it, $20 to send to each school beyond first 5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/>
              <a:t>Studying is essential!!!</a:t>
            </a:r>
          </a:p>
          <a:p>
            <a:pPr lvl="3">
              <a:lnSpc>
                <a:spcPct val="10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/>
              <a:t>Increase comfort with </a:t>
            </a:r>
            <a:r>
              <a:rPr lang="en-US" sz="2600" dirty="0"/>
              <a:t>content and structure </a:t>
            </a:r>
            <a:r>
              <a:rPr lang="en-US" sz="2600" dirty="0" smtClean="0"/>
              <a:t>for best performance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8768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Raise Your GRE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978" y="1769236"/>
            <a:ext cx="10058400" cy="452047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Study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Learn directions ahead of time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Adaptive computerized test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First 5 questions in each section most </a:t>
            </a:r>
            <a:r>
              <a:rPr lang="en-US" sz="2500" dirty="0" smtClean="0">
                <a:latin typeface="Calibri"/>
                <a:cs typeface="Calibri"/>
              </a:rPr>
              <a:t>important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</a:pPr>
            <a:r>
              <a:rPr lang="en-US" sz="2500" dirty="0" smtClean="0">
                <a:latin typeface="Calibri"/>
                <a:cs typeface="Calibri"/>
              </a:rPr>
              <a:t>Guess </a:t>
            </a:r>
            <a:r>
              <a:rPr lang="en-US" sz="2500" dirty="0">
                <a:latin typeface="Calibri"/>
                <a:cs typeface="Calibri"/>
              </a:rPr>
              <a:t>rather than skip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Find and study high-frequency word lists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In reading comprehension, read for structure, not details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If problem-solving math question stumps you, work backward from the answers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en-US" sz="2500" dirty="0">
                <a:latin typeface="Calibri"/>
                <a:cs typeface="Calibri"/>
              </a:rPr>
              <a:t>If a logical reasoning question stumps you, start by finding the conclusion and work backward while examining the premises</a:t>
            </a:r>
          </a:p>
        </p:txBody>
      </p:sp>
    </p:spTree>
    <p:extLst>
      <p:ext uri="{BB962C8B-B14F-4D97-AF65-F5344CB8AC3E}">
        <p14:creationId xmlns:p14="http://schemas.microsoft.com/office/powerpoint/2010/main" val="308854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9378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u="sng" dirty="0">
                <a:latin typeface="Calibri" charset="0"/>
              </a:rPr>
              <a:t>Be careful of who you </a:t>
            </a:r>
            <a:r>
              <a:rPr lang="en-US" sz="2800" u="sng" dirty="0" smtClean="0">
                <a:latin typeface="Calibri" charset="0"/>
              </a:rPr>
              <a:t>select</a:t>
            </a:r>
            <a:r>
              <a:rPr lang="en-US" sz="2800" dirty="0">
                <a:latin typeface="Calibri" charset="0"/>
              </a:rPr>
              <a:t>!</a:t>
            </a:r>
            <a:r>
              <a:rPr lang="en-US" sz="2800" dirty="0" smtClean="0">
                <a:latin typeface="Calibri" charset="0"/>
              </a:rPr>
              <a:t> 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Knows you well and will write a strong letter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M</a:t>
            </a:r>
            <a:r>
              <a:rPr lang="en-US" sz="2800" dirty="0" smtClean="0">
                <a:latin typeface="Calibri" charset="0"/>
              </a:rPr>
              <a:t>ost </a:t>
            </a:r>
            <a:r>
              <a:rPr lang="en-US" sz="2800" dirty="0">
                <a:latin typeface="Calibri" charset="0"/>
              </a:rPr>
              <a:t>prestigious </a:t>
            </a:r>
            <a:endParaRPr lang="en-US" sz="2800" dirty="0" smtClean="0">
              <a:latin typeface="Calibri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Psychology </a:t>
            </a:r>
            <a:r>
              <a:rPr lang="en-US" sz="2800" dirty="0">
                <a:latin typeface="Calibri" charset="0"/>
              </a:rPr>
              <a:t>instructors </a:t>
            </a:r>
            <a:r>
              <a:rPr lang="en-US" sz="2800" dirty="0" smtClean="0">
                <a:latin typeface="Calibri" charset="0"/>
              </a:rPr>
              <a:t>preferred</a:t>
            </a:r>
            <a:endParaRPr lang="en-US" sz="2800" dirty="0">
              <a:latin typeface="Calibri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Best to ask in in person</a:t>
            </a:r>
            <a:endParaRPr lang="en-US" sz="2800" dirty="0">
              <a:latin typeface="Calibri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Often </a:t>
            </a:r>
            <a:r>
              <a:rPr lang="en-US" sz="2800" dirty="0" smtClean="0">
                <a:latin typeface="Calibri" charset="0"/>
              </a:rPr>
              <a:t>graduate </a:t>
            </a:r>
            <a:r>
              <a:rPr lang="en-US" sz="2800" dirty="0">
                <a:latin typeface="Calibri" charset="0"/>
              </a:rPr>
              <a:t>students write </a:t>
            </a:r>
            <a:r>
              <a:rPr lang="en-US" sz="2800" dirty="0" smtClean="0">
                <a:latin typeface="Calibri" charset="0"/>
              </a:rPr>
              <a:t>and </a:t>
            </a:r>
            <a:r>
              <a:rPr lang="en-US" sz="2800" dirty="0">
                <a:latin typeface="Calibri" charset="0"/>
              </a:rPr>
              <a:t>the </a:t>
            </a:r>
            <a:r>
              <a:rPr lang="en-US" sz="2800" dirty="0" smtClean="0">
                <a:latin typeface="Calibri" charset="0"/>
              </a:rPr>
              <a:t>faculty member signs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Be nice to graduate students</a:t>
            </a:r>
            <a:endParaRPr lang="en-US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96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I Need A Graduate Degree?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Myth: I must go to graduate school.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UNT Career Center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hlinkClick r:id="rId2"/>
              </a:rPr>
              <a:t>http://careercenter.unt.edu/</a:t>
            </a:r>
            <a:r>
              <a:rPr lang="en-US" sz="2800" dirty="0" smtClean="0"/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Careers in Psychology Workshop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Free Career Counseling at UNT Counseling and Testing Services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hlinkClick r:id="rId3"/>
              </a:rPr>
              <a:t>http://studentaffairs.unt.edu/counseling-testing-services</a:t>
            </a:r>
            <a:endParaRPr lang="en-US" sz="28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940-565-2741</a:t>
            </a:r>
          </a:p>
        </p:txBody>
      </p:sp>
    </p:spTree>
    <p:extLst>
      <p:ext uri="{BB962C8B-B14F-4D97-AF65-F5344CB8AC3E}">
        <p14:creationId xmlns:p14="http://schemas.microsoft.com/office/powerpoint/2010/main" val="38626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Recommendation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050" y="1692739"/>
            <a:ext cx="10058400" cy="430466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Give early </a:t>
            </a:r>
            <a:r>
              <a:rPr lang="en-US" sz="2800" dirty="0">
                <a:latin typeface="Calibri" charset="0"/>
              </a:rPr>
              <a:t>deadlines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Calibri" charset="0"/>
              </a:rPr>
              <a:t>Give at least 6 weeks notice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u="sng" dirty="0">
                <a:latin typeface="Calibri" charset="0"/>
              </a:rPr>
              <a:t>Provide EVERYTHING </a:t>
            </a:r>
            <a:r>
              <a:rPr lang="en-US" sz="2800" dirty="0">
                <a:latin typeface="Calibri" charset="0"/>
              </a:rPr>
              <a:t>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List of all schools and programs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Clear, brief instructions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Preaddressed stamped envelopes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Personal statement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CV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Any additional information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048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 Scenario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013"/>
          <a:stretch/>
        </p:blipFill>
        <p:spPr bwMode="auto">
          <a:xfrm>
            <a:off x="3144165" y="1805044"/>
            <a:ext cx="5038725" cy="4712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15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75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Freshman and Sophomore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56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Finish core PSYC classes (1630, 1650, 2317, 2950)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Maintain </a:t>
            </a:r>
            <a:r>
              <a:rPr lang="en-US" sz="2600" dirty="0">
                <a:latin typeface="Calibri" charset="0"/>
              </a:rPr>
              <a:t>high GPA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“Big 4”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Personality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Developmental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Abnormal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Social</a:t>
            </a:r>
            <a:endParaRPr lang="en-US" sz="2600" dirty="0">
              <a:latin typeface="Calibri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Others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Physiology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Learning and Memory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600" dirty="0" smtClean="0">
                <a:latin typeface="Calibri" charset="0"/>
              </a:rPr>
              <a:t>Perception and Cognition</a:t>
            </a:r>
          </a:p>
        </p:txBody>
      </p:sp>
    </p:spTree>
    <p:extLst>
      <p:ext uri="{BB962C8B-B14F-4D97-AF65-F5344CB8AC3E}">
        <p14:creationId xmlns:p14="http://schemas.microsoft.com/office/powerpoint/2010/main" val="351496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Freshman and Sophomore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Get to know faculty</a:t>
            </a:r>
          </a:p>
          <a:p>
            <a:pPr lvl="1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Ask questions in class</a:t>
            </a:r>
          </a:p>
          <a:p>
            <a:pPr lvl="1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Office hours</a:t>
            </a:r>
          </a:p>
          <a:p>
            <a:pPr lvl="1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After class</a:t>
            </a:r>
          </a:p>
          <a:p>
            <a:pPr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Psi Chi when eligible </a:t>
            </a:r>
            <a:endParaRPr lang="en-US" sz="2800" dirty="0" smtClean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9 </a:t>
            </a:r>
            <a:r>
              <a:rPr lang="en-US" sz="2800" dirty="0">
                <a:latin typeface="Calibri"/>
                <a:cs typeface="Calibri"/>
              </a:rPr>
              <a:t>PSYC </a:t>
            </a:r>
            <a:r>
              <a:rPr lang="en-US" sz="2800" dirty="0" smtClean="0">
                <a:latin typeface="Calibri"/>
                <a:cs typeface="Calibri"/>
              </a:rPr>
              <a:t>hours</a:t>
            </a:r>
            <a:endParaRPr lang="en-US" sz="2800" dirty="0">
              <a:latin typeface="Calibri"/>
              <a:cs typeface="Calibri"/>
            </a:endParaRPr>
          </a:p>
          <a:p>
            <a:pPr lvl="1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3.0</a:t>
            </a:r>
            <a:r>
              <a:rPr lang="en-US" sz="2800" dirty="0">
                <a:latin typeface="Calibri"/>
                <a:cs typeface="Calibri"/>
              </a:rPr>
              <a:t>+ overall and PSYC </a:t>
            </a:r>
            <a:r>
              <a:rPr lang="en-US" sz="2800" dirty="0" smtClean="0">
                <a:latin typeface="Calibri"/>
                <a:cs typeface="Calibri"/>
              </a:rPr>
              <a:t>GPA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512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Junior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If you haven</a:t>
            </a:r>
            <a:r>
              <a:rPr lang="ja-JP" altLang="en-US" sz="2800" dirty="0">
                <a:latin typeface="Calibri" charset="0"/>
              </a:rPr>
              <a:t>’</a:t>
            </a:r>
            <a:r>
              <a:rPr lang="en-US" sz="2800" dirty="0">
                <a:latin typeface="Calibri" charset="0"/>
              </a:rPr>
              <a:t>t already, join a research team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Volunteer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Study for </a:t>
            </a:r>
            <a:r>
              <a:rPr lang="en-US" sz="2800" dirty="0">
                <a:latin typeface="Calibri" charset="0"/>
              </a:rPr>
              <a:t>the GRE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 charset="0"/>
              </a:rPr>
              <a:t>Make a list of </a:t>
            </a:r>
            <a:r>
              <a:rPr lang="en-US" sz="2800" dirty="0" smtClean="0">
                <a:latin typeface="Calibri" charset="0"/>
              </a:rPr>
              <a:t>programs you </a:t>
            </a:r>
            <a:r>
              <a:rPr lang="en-US" sz="2800" dirty="0">
                <a:latin typeface="Calibri" charset="0"/>
              </a:rPr>
              <a:t>want to apply to </a:t>
            </a:r>
            <a:endParaRPr lang="en-US" sz="2800" dirty="0" smtClean="0">
              <a:latin typeface="Calibri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see </a:t>
            </a:r>
            <a:r>
              <a:rPr lang="en-US" sz="2800" i="1" dirty="0">
                <a:latin typeface="Calibri" charset="0"/>
              </a:rPr>
              <a:t>APA</a:t>
            </a:r>
            <a:r>
              <a:rPr lang="ja-JP" altLang="en-US" sz="2800" i="1" dirty="0">
                <a:latin typeface="Calibri" charset="0"/>
              </a:rPr>
              <a:t>’</a:t>
            </a:r>
            <a:r>
              <a:rPr lang="en-US" sz="2800" i="1" dirty="0">
                <a:latin typeface="Calibri" charset="0"/>
              </a:rPr>
              <a:t>s Graduate Study in </a:t>
            </a:r>
            <a:r>
              <a:rPr lang="en-US" sz="2800" i="1" dirty="0" smtClean="0">
                <a:latin typeface="Calibri" charset="0"/>
              </a:rPr>
              <a:t>Psychology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i="1" dirty="0" smtClean="0">
                <a:latin typeface="Calibri" charset="0"/>
              </a:rPr>
              <a:t>Insider</a:t>
            </a:r>
            <a:r>
              <a:rPr lang="ja-JP" altLang="en-US" sz="2800" i="1" dirty="0" smtClean="0">
                <a:latin typeface="Calibri" charset="0"/>
              </a:rPr>
              <a:t>’</a:t>
            </a:r>
            <a:r>
              <a:rPr lang="en-US" sz="2800" i="1" dirty="0" smtClean="0">
                <a:latin typeface="Calibri" charset="0"/>
              </a:rPr>
              <a:t>s </a:t>
            </a:r>
            <a:r>
              <a:rPr lang="en-US" sz="2800" i="1" dirty="0">
                <a:latin typeface="Calibri" charset="0"/>
              </a:rPr>
              <a:t>Guide to Graduate Programs in Clinical or Counseling Psychology </a:t>
            </a:r>
            <a:r>
              <a:rPr lang="en-US" sz="2800" dirty="0">
                <a:latin typeface="Calibri" charset="0"/>
              </a:rPr>
              <a:t>or </a:t>
            </a:r>
            <a:r>
              <a:rPr lang="en-US" sz="2800" dirty="0" smtClean="0">
                <a:latin typeface="Calibri" charset="0"/>
              </a:rPr>
              <a:t>equivalent</a:t>
            </a:r>
            <a:endParaRPr lang="en-US" sz="2800" i="1" dirty="0">
              <a:latin typeface="Calibri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 charset="0"/>
              </a:rPr>
              <a:t>Form relationships with faculty</a:t>
            </a:r>
            <a:endParaRPr lang="en-US" sz="2800" dirty="0">
              <a:latin typeface="Calibri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31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Before Senior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6893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u="sng" dirty="0"/>
              <a:t>Take the </a:t>
            </a:r>
            <a:r>
              <a:rPr lang="en-US" sz="2800" u="sng" dirty="0" smtClean="0"/>
              <a:t>GRE</a:t>
            </a:r>
            <a:r>
              <a:rPr lang="en-US" sz="2800" dirty="0" smtClean="0"/>
              <a:t> 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Can take it again with enough </a:t>
            </a:r>
            <a:r>
              <a:rPr lang="en-US" sz="2800" dirty="0"/>
              <a:t>time </a:t>
            </a:r>
            <a:r>
              <a:rPr lang="en-US" sz="2800" dirty="0" smtClean="0"/>
              <a:t>to send scores by deadlines</a:t>
            </a:r>
            <a:endParaRPr lang="en-US" sz="28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Ask professors for letters of recommendation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Make </a:t>
            </a:r>
            <a:r>
              <a:rPr lang="en-US" sz="2800" dirty="0"/>
              <a:t>sure to </a:t>
            </a:r>
            <a:r>
              <a:rPr lang="en-US" sz="2800" u="sng" dirty="0"/>
              <a:t>do this as early as </a:t>
            </a:r>
            <a:r>
              <a:rPr lang="en-US" sz="2800" u="sng" dirty="0" smtClean="0"/>
              <a:t>possible</a:t>
            </a:r>
            <a:endParaRPr lang="en-US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Make final decisions (degree, programs, potential advisors)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Continue </a:t>
            </a:r>
            <a:r>
              <a:rPr lang="en-US" sz="2800" dirty="0"/>
              <a:t>doing </a:t>
            </a:r>
            <a:r>
              <a:rPr lang="en-US" sz="2800" dirty="0" smtClean="0"/>
              <a:t>research</a:t>
            </a:r>
            <a:endParaRPr lang="en-US" sz="28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/>
              <a:t>Increase </a:t>
            </a:r>
            <a:r>
              <a:rPr lang="en-US" sz="2800" dirty="0" smtClean="0"/>
              <a:t>GPA, especially PSYC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Write personal statement</a:t>
            </a:r>
            <a:endParaRPr lang="en-US" sz="28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Save money </a:t>
            </a:r>
            <a:r>
              <a:rPr lang="en-US" sz="2800" dirty="0"/>
              <a:t>for travel </a:t>
            </a:r>
            <a:r>
              <a:rPr lang="en-US" sz="2800" dirty="0" smtClean="0"/>
              <a:t>and interviews</a:t>
            </a:r>
            <a:endParaRPr lang="en-US" sz="2800" dirty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851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0498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Most Ph.D</a:t>
            </a:r>
            <a:r>
              <a:rPr lang="en-US" sz="2800" dirty="0">
                <a:latin typeface="Calibri"/>
                <a:cs typeface="Calibri"/>
              </a:rPr>
              <a:t>. applications due December-</a:t>
            </a:r>
            <a:r>
              <a:rPr lang="en-US" sz="2800" dirty="0" smtClean="0">
                <a:latin typeface="Calibri"/>
                <a:cs typeface="Calibri"/>
              </a:rPr>
              <a:t>January, with masters applications due right after</a:t>
            </a:r>
            <a:endParaRPr lang="en-US"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Make sure it’s turned in on time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Verify receipt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Keep doing </a:t>
            </a:r>
            <a:r>
              <a:rPr lang="en-US" sz="2800" dirty="0" smtClean="0">
                <a:latin typeface="Calibri"/>
                <a:cs typeface="Calibri"/>
              </a:rPr>
              <a:t>research</a:t>
            </a:r>
            <a:endParaRPr lang="en-US" sz="28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You </a:t>
            </a:r>
            <a:r>
              <a:rPr lang="en-US" sz="2800" dirty="0">
                <a:latin typeface="Calibri"/>
                <a:cs typeface="Calibri"/>
              </a:rPr>
              <a:t>don’t want to have to explain why you suddenly stopped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Keep doing well in your classes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Go to interviews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Usually notified of acceptance or rejection by April </a:t>
            </a:r>
            <a:r>
              <a:rPr lang="en-US" sz="2800" dirty="0" smtClean="0">
                <a:latin typeface="Calibri"/>
                <a:cs typeface="Calibri"/>
              </a:rPr>
              <a:t>15</a:t>
            </a:r>
            <a:endParaRPr lang="en-US" sz="28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must </a:t>
            </a:r>
            <a:r>
              <a:rPr lang="en-US" sz="2800" dirty="0">
                <a:latin typeface="Calibri"/>
                <a:cs typeface="Calibri"/>
              </a:rPr>
              <a:t>accept or reject offer in writing by April 15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800" dirty="0">
              <a:latin typeface="Calibri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503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1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978" y="1692738"/>
            <a:ext cx="10058400" cy="47942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b="1" dirty="0" smtClean="0"/>
              <a:t>Career Counseling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 smtClean="0"/>
              <a:t>Counseling and Testing Services (CTS)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>
                <a:hlinkClick r:id="rId2"/>
              </a:rPr>
              <a:t>http://studentaffairs.unt.edu/counseling-testing-</a:t>
            </a:r>
            <a:r>
              <a:rPr lang="en-US" sz="2500" dirty="0" smtClean="0">
                <a:hlinkClick r:id="rId2"/>
              </a:rPr>
              <a:t>services</a:t>
            </a:r>
            <a:r>
              <a:rPr lang="en-US" sz="2500" dirty="0" smtClean="0"/>
              <a:t>; 940-565-2741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b="1" dirty="0" smtClean="0"/>
              <a:t>Career Center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>
                <a:hlinkClick r:id="rId3"/>
              </a:rPr>
              <a:t>http://studentaffairs.unt.edu/career-</a:t>
            </a:r>
            <a:r>
              <a:rPr lang="en-US" sz="2500" dirty="0" smtClean="0">
                <a:hlinkClick r:id="rId3"/>
              </a:rPr>
              <a:t>center</a:t>
            </a:r>
            <a:r>
              <a:rPr lang="en-US" sz="2500" dirty="0" smtClean="0"/>
              <a:t>; 940-565-2105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 smtClean="0"/>
              <a:t>CV; Mock Interviews; Free Business Cards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b="1" dirty="0" smtClean="0"/>
              <a:t>The Learning Center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 smtClean="0"/>
              <a:t>GRE Preparation Workshops; Online GRE Resources; GRE Study Materials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>
                <a:hlinkClick r:id="rId4"/>
              </a:rPr>
              <a:t>http://learningcenter.unt.edu/</a:t>
            </a:r>
            <a:r>
              <a:rPr lang="en-US" sz="2500" dirty="0" smtClean="0">
                <a:hlinkClick r:id="rId4"/>
              </a:rPr>
              <a:t>EntranceAndCertificationExamPrep</a:t>
            </a:r>
            <a:r>
              <a:rPr lang="en-US" sz="2500" dirty="0" smtClean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b="1" dirty="0" smtClean="0"/>
              <a:t>Psychology Undergraduate Advising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§"/>
            </a:pPr>
            <a:r>
              <a:rPr lang="en-US" sz="2500" dirty="0"/>
              <a:t>TH 330; </a:t>
            </a:r>
            <a:r>
              <a:rPr lang="en-US" sz="2500" dirty="0">
                <a:hlinkClick r:id="rId5"/>
              </a:rPr>
              <a:t>https://psychology.unt.edu/undergraduate-program/</a:t>
            </a:r>
            <a:r>
              <a:rPr lang="en-US" sz="2500" dirty="0" smtClean="0">
                <a:hlinkClick r:id="rId5"/>
              </a:rPr>
              <a:t>advising</a:t>
            </a:r>
            <a:r>
              <a:rPr lang="en-US" sz="2500" dirty="0" smtClean="0"/>
              <a:t>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0406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versus License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University: Degree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State: License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License only required for practice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Ph.D. or </a:t>
            </a:r>
            <a:r>
              <a:rPr lang="en-US" sz="2800" dirty="0" err="1" smtClean="0"/>
              <a:t>Psy.D</a:t>
            </a:r>
            <a:r>
              <a:rPr lang="en-US" sz="2800" dirty="0" smtClean="0"/>
              <a:t>. </a:t>
            </a:r>
            <a:r>
              <a:rPr lang="en-US" sz="2800" dirty="0" smtClean="0">
                <a:sym typeface="Wingdings" panose="05000000000000000000" pitchFamily="2" charset="2"/>
              </a:rPr>
              <a:t> Licensed Psychologist (LP)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ym typeface="Wingdings" panose="05000000000000000000" pitchFamily="2" charset="2"/>
              </a:rPr>
              <a:t>Masters  Licensed Professional Counselor (LPC)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>
                <a:sym typeface="Wingdings" panose="05000000000000000000" pitchFamily="2" charset="2"/>
              </a:rPr>
              <a:t>LMFT, LMSW, LCDC, </a:t>
            </a:r>
            <a:r>
              <a:rPr lang="en-US" sz="2800" dirty="0" err="1" smtClean="0">
                <a:sym typeface="Wingdings" panose="05000000000000000000" pitchFamily="2" charset="2"/>
              </a:rPr>
              <a:t>etc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90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61889"/>
            <a:ext cx="10058400" cy="1450757"/>
          </a:xfrm>
        </p:spPr>
        <p:txBody>
          <a:bodyPr/>
          <a:lstStyle/>
          <a:p>
            <a:r>
              <a:rPr lang="en-US" dirty="0"/>
              <a:t>Which Type of Graduate Degree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Masters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M.S.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M.A.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M.ED.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Doctoral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err="1" smtClean="0"/>
              <a:t>Psy.D</a:t>
            </a:r>
            <a:r>
              <a:rPr lang="en-US" sz="28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Ph.D.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70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2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2-3 years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Practitioner focused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Little financial support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Admits many students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With a masters in psychology or related field (counseling, marriage and family, social work, etc.) you can practice independently as a licensed mental health professional in the state of Texas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Different laws/rules state to state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550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Psy.D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4-5 years 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Practitioner focused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Little financial support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Admits many students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Licensed Psychologist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2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Ph.D.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5-7 years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Practitioner and research focused </a:t>
            </a:r>
            <a:endParaRPr lang="en-US" sz="2800" dirty="0"/>
          </a:p>
          <a:p>
            <a:pPr lvl="1">
              <a:buFont typeface="Wingdings" charset="2"/>
              <a:buChar char="§"/>
            </a:pPr>
            <a:r>
              <a:rPr lang="en-US" sz="2800" dirty="0" smtClean="0"/>
              <a:t>exception: </a:t>
            </a:r>
          </a:p>
          <a:p>
            <a:pPr lvl="2">
              <a:buFont typeface="Wingdings" charset="2"/>
              <a:buChar char="§"/>
            </a:pPr>
            <a:r>
              <a:rPr lang="en-US" sz="2800" dirty="0" smtClean="0"/>
              <a:t>experimental and some other programs are strictly research focused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Typically good financial support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Admits few students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Licensed Psychologist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552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 Is Right For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If you are interested I working in academia, then you need a Ph.D.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If you are interested in working in a hospital setting, forensic psychology, psychological or neuropsychological assessment then you will need a doctoral degree: Ph.D. or </a:t>
            </a:r>
            <a:r>
              <a:rPr lang="en-US" sz="2800" dirty="0" err="1" smtClean="0"/>
              <a:t>Psy.D</a:t>
            </a:r>
            <a:r>
              <a:rPr lang="en-US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If you are interested in doing psychotherapy, then a masters, a Ph.D. or a </a:t>
            </a:r>
            <a:r>
              <a:rPr lang="en-US" sz="2800" dirty="0" err="1" smtClean="0"/>
              <a:t>Psy.D</a:t>
            </a:r>
            <a:r>
              <a:rPr lang="en-US" sz="2800" dirty="0" smtClean="0"/>
              <a:t>. may be right for you.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35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1821</TotalTime>
  <Words>1628</Words>
  <Application>Microsoft Office PowerPoint</Application>
  <PresentationFormat>Widescreen</PresentationFormat>
  <Paragraphs>306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ＭＳ Ｐゴシック</vt:lpstr>
      <vt:lpstr>Calibri</vt:lpstr>
      <vt:lpstr>Calibri Light</vt:lpstr>
      <vt:lpstr>Wingdings</vt:lpstr>
      <vt:lpstr>Retrospect</vt:lpstr>
      <vt:lpstr>Graduate School For Psychology Majors</vt:lpstr>
      <vt:lpstr>What Do You Want To Do?</vt:lpstr>
      <vt:lpstr>Do I Need A Graduate Degree?</vt:lpstr>
      <vt:lpstr>Degree versus License</vt:lpstr>
      <vt:lpstr>Which Type of Graduate Degree</vt:lpstr>
      <vt:lpstr>Masters</vt:lpstr>
      <vt:lpstr>Psy.D.</vt:lpstr>
      <vt:lpstr>Ph.D.</vt:lpstr>
      <vt:lpstr>Which One Is Right For Me?</vt:lpstr>
      <vt:lpstr>Picking And Applying to PSYC Programs</vt:lpstr>
      <vt:lpstr>What Types of Programs?</vt:lpstr>
      <vt:lpstr>Where Do I Apply?</vt:lpstr>
      <vt:lpstr>How Do I Find Out About Programs</vt:lpstr>
      <vt:lpstr>Information on Accreditation</vt:lpstr>
      <vt:lpstr>Picking a Mentor/Advisor</vt:lpstr>
      <vt:lpstr>Areas to Emphasize</vt:lpstr>
      <vt:lpstr>Research</vt:lpstr>
      <vt:lpstr>Research</vt:lpstr>
      <vt:lpstr>Clinical Experience, Involvement</vt:lpstr>
      <vt:lpstr>More Volunteer Opportunities</vt:lpstr>
      <vt:lpstr>GPA</vt:lpstr>
      <vt:lpstr>Cost</vt:lpstr>
      <vt:lpstr>Graduate School Applications</vt:lpstr>
      <vt:lpstr>Curriculum Vitae</vt:lpstr>
      <vt:lpstr>Personal Statement</vt:lpstr>
      <vt:lpstr>What Personal Statement</vt:lpstr>
      <vt:lpstr>GRE: Graduate Record Examination</vt:lpstr>
      <vt:lpstr>Raise Your GRE Score</vt:lpstr>
      <vt:lpstr>Letters of Recommendation</vt:lpstr>
      <vt:lpstr>Letters of Recommendation (2)</vt:lpstr>
      <vt:lpstr>Worst Case Scenario</vt:lpstr>
      <vt:lpstr>Timeline</vt:lpstr>
      <vt:lpstr>Freshman and Sophomore Year</vt:lpstr>
      <vt:lpstr>Freshman and Sophomore (2)</vt:lpstr>
      <vt:lpstr>Junior Year</vt:lpstr>
      <vt:lpstr>Summer Before Senior Year</vt:lpstr>
      <vt:lpstr>Senior Year</vt:lpstr>
      <vt:lpstr>Resources</vt:lpstr>
      <vt:lpstr>PowerPoint Presentation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School For Psychology Majors</dc:title>
  <dc:creator>Bonds, Stacy</dc:creator>
  <cp:lastModifiedBy>Raiche, Emily</cp:lastModifiedBy>
  <cp:revision>27</cp:revision>
  <dcterms:created xsi:type="dcterms:W3CDTF">2014-11-07T16:35:22Z</dcterms:created>
  <dcterms:modified xsi:type="dcterms:W3CDTF">2018-01-25T14:56:13Z</dcterms:modified>
</cp:coreProperties>
</file>